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00"/>
    <a:srgbClr val="FFFF00"/>
    <a:srgbClr val="FF9900"/>
    <a:srgbClr val="008000"/>
    <a:srgbClr val="99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8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EB5D0E-DF72-E7AA-3685-D7D62AEAC4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2F43A3-5CA5-509B-0D01-D97644CE7A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473067D-73AB-B823-1E2F-CC9A2BC79EE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2BF0AAA-A203-D6D7-C54E-6FBF1FAF2B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C26ECBE-66A7-8C83-1282-D842C68944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9CD26BE-AD8E-B0B6-D72E-51E9C7089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1AC632-3177-4E1C-8351-9F5C4A9666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95505E-7651-1583-59F6-1D51CD8BD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E2C7C-BDA0-4C4B-B038-0DCB375D19B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FBE68F1-09E0-437A-684D-5B0637480C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CB1BA43-D3CE-5E05-5475-CD3439FFA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787FC4-D0F9-02F2-7DBD-5724DAE8A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9E313-8E21-407A-BD64-9A4E74E5252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9985821-2C89-635C-A531-8CE097EAD3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35A9AA4-1B36-54D7-FDE3-733C995BC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07F32A-CFD1-1D6F-18B2-DFD021DE8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ECE6-839A-459A-BD0F-EF7D927BBA4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07BE2ED-4988-3413-0F39-571A33384F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8496B64-C2CD-1A7D-AD35-ED6A18FF1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8FA108-5B92-5CF6-9455-46C308953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B7B9-B31B-4D3E-B695-7811E56051B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FC357E-DB63-5618-06D9-84FE65F617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317DD31-99FE-D37F-31CE-AC5D2EDB8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62643C-4188-F2B7-38EA-51266CD16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48D01-CC8A-4E0F-83B8-D5E62F9E0D6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2BD919A-378C-FA0B-7F89-39F33539E9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C08C0D0-2FEE-AB55-DF51-7825CC137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432092-03EE-A984-CF14-06F21CA67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479BD-0B0D-4E40-893E-5CA5422E6BE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797D2E3-B287-2239-FBAF-03B7785F18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7A66E6E-1493-FDA3-18E6-24FC2175D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070762-9BE8-EDEA-97BD-CA4A9510A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1A41E-0B5B-4449-A8A0-838B033DDB9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54A9DF8-5E4C-FBCB-9036-B1D9AF3446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1B013E-F09C-43EC-EEEE-787CA6B45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BD64CA-3E81-8050-917C-8E3DCA614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91E34-875E-4E02-8107-664BD0750C1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615758-3EAC-0859-D9BA-191604225E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D7C4114-578D-B58E-9FCC-5C94861B9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A3840B-CCE9-7A50-BD5B-B11640D97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1229F-64CD-438B-A98E-B24419E5A0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B73E1BC-7601-D808-C204-271F784EDA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6E0CBD8-D5E8-F3C6-4FD3-112B9032B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186E70-C76C-A348-29A1-DB919613E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650E7-9621-451E-A773-F429AAB9380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3E0C860-4C80-0224-0395-45DBB77D90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815F41-3CC6-A0A1-247B-4F325BECD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A90F82-4385-523B-AF0B-510E366D7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9DF27-F38E-457E-81CE-9FBD9E2A1BC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1E8F2FC-F417-C600-ADF1-ECDEBE34D6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B35473F-C60B-5FEC-1DC7-CF3E30586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1A0D4C-52FE-AAD2-25D9-F3FEAD0A7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F6068-B258-4310-9568-CFFF8B0D8FD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09D23DC-1515-023D-91E6-795D888707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3F540B5-A5DB-BCF0-7DED-EFFB36039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0777FB-3ED4-00BF-7CB2-7EAB171CD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8B5A3-C803-4E2D-A2AE-32EC60B7E74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0DA25B4-F698-7CD7-E2F2-8EB3D97C9F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BBF3782-072F-FF88-0F11-18DD6DB86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BCB71B-F92C-EE9B-8CF4-4E8427361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56883-0843-465F-ADAF-95B9F6CBFBE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2F25B4E-44FC-4A70-5CAB-B7768D0663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865B061-01F9-E7D6-CF41-C36A2A875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7EB474-F1AC-819A-9D97-DEE2B10E1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EB041-B84F-4DEB-9F5F-1A020B94307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4303136-0DE1-06A1-99BE-76FD5E7205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8BA1AF8-065E-E433-DF42-AE71B63C3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D2C651-381F-D006-9021-D3B3B05EDDE0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729F2A9-0012-FE51-7FA4-C3B42EE6A748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A7E70B2-E5DF-8A97-783B-B93BB7AEF7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9D6DC32-22DA-7697-F3EE-83AEA369E3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FF1C41F6-C295-1DE7-8C91-BCE629982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BFFE9E-842F-490C-A2BD-74723FC19F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E685-46F0-BE11-2A01-A63B9771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3A14E-E728-3923-EEB8-92665D1CA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477DF-7FF4-C115-7081-CEBDE193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27643-97B3-89C6-91C6-F4841928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A6A42-543E-2F2F-0FDC-B56C569C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F7EA8-A456-48A5-B04E-6FD773DDB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90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C9F0F-1675-91B9-EB31-7CC621EAE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AF997-4BD8-2232-3517-5ED740703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A237-4F47-D71F-7C07-9A1A6220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F4854-F89C-2680-96A6-34D41AFD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24E4B-90F6-6FDD-235C-D9CA0FD8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E81BF-3CAE-42CE-A0BB-7FB8E975F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16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D5AE-3FC7-5334-4E84-E05B65EB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6EA8-FA87-46D7-0733-69B06EE2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7170-AC58-0DDD-4A97-5CE5B9BC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52ADA-A211-B45E-34EA-D9D4B731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3E97-058B-E6E8-E3E4-598C46EC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C9741-76AC-47AF-B8AF-2E788D322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920F-9367-936E-0D49-D7CA8887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B54E-CD59-E26A-53DD-46693F60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1623E-0758-F56E-2D89-B74D89FD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249A-FD6C-ED84-C565-06AB5D88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7918-A77B-6E90-D086-03240EC6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FA44-8471-4D6C-BB83-91BB03247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23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C506-4182-6A33-B429-DEA6C5D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3F18F-206B-E71C-63B7-0B2E0E66E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8735F-8C42-2090-687B-410AD0F96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EF402-D301-8AA4-0833-9331C16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ECB06-1268-7AC8-39AF-294E9125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74DB3-60D1-954B-9E4E-E7B8C0DE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CE04B-E001-4976-8F83-9945E6671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8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4129-8FEC-2222-8045-801E85D6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EF950-C914-0160-3B46-35C748FF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59DAA-C05A-708C-7280-8F4972937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4003C-5152-3C55-8540-25E0153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ECEF9-5877-D459-6C43-CDA3941B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6AE43-A1B7-EAC1-D0C8-87CC9E2B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4CF06-6972-D3F2-00CE-35913BE8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099CA-B6F3-2B59-30D1-1155FC4C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9841-E23E-4548-8E98-1A670A60C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13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B179-D5C6-7411-7C81-A81A95D1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DA35F-4F9C-CE97-1BF0-496F266B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4F15E-B921-CDBC-B173-1B5BCF5C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1F651-ADAE-AF9D-9014-7ABA4553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0C668-B92A-49FA-84C0-DEE39CE1A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F076E-7B97-A1C9-A9ED-65F17C11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D4383-5DFE-9928-1AEF-D56DCE85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BB8-2CCC-76A6-974C-451F0EB6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52C83-2610-4387-A551-8BAD511BF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EE14-A443-CD7D-D51F-E48AC3B6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AFD0-847A-B52F-92B8-2968F272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E7A16-3B1F-B47A-3382-A7DBA1A3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27708-4849-AC19-C043-180BE672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315F-1B88-7A70-C7AA-0BE9C240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201EC-D83D-FE24-C239-6F959CE2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8D12-7757-4EBD-A60A-DECB4C480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15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3C62-45A9-CDEA-D3C8-679DDB44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3B6AF-6A36-541A-DE97-463E7770B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227B9-ECDC-6868-33CD-BFDAB8EF3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DDAA3-88F3-78E7-E553-E874C31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B6DAA-B88B-50B7-3D33-9F9EFD96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AE5F8-076D-E107-944F-02E9A28F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E874-6522-4BF0-A256-3294D2314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6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FBE168-244B-31F0-9025-B6A8C0C0832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3EEF62-8184-D273-471E-A124FA6455B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B75C22-2D4F-BBA1-5C43-D01DAD4959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97357D-7E8A-C67B-9C55-EE6E1CD1D2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91839B-D36C-45EE-2129-B3CC43CB66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523E79-517C-4A3E-A6FA-00734AA686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897225-7FA9-80E1-DDCB-AE5E0F58B2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800600" cy="1470025"/>
          </a:xfrm>
        </p:spPr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North America</a:t>
            </a:r>
            <a:b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663300"/>
                </a:solidFill>
                <a:latin typeface="Times New Roman" panose="02020603050405020304" pitchFamily="18" charset="0"/>
              </a:rPr>
              <a:t>The Continent Series</a:t>
            </a:r>
            <a:r>
              <a:rPr lang="en-US" altLang="en-US" b="1">
                <a:solidFill>
                  <a:srgbClr val="663300"/>
                </a:solidFill>
              </a:rPr>
              <a:t>	</a:t>
            </a:r>
            <a:r>
              <a:rPr lang="en-US" altLang="en-US"/>
              <a:t>	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4123E02-6945-DBBF-3078-67F09C9FC5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9200" y="6088063"/>
            <a:ext cx="4114800" cy="769937"/>
          </a:xfrm>
        </p:spPr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VMS Library 2008-2009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F8DF22D-5CAC-9F79-08F3-68C789F40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>
                <a:solidFill>
                  <a:srgbClr val="663300"/>
                </a:solidFill>
                <a:latin typeface="Times New Roman" panose="02020603050405020304" pitchFamily="18" charset="0"/>
              </a:rPr>
              <a:t>Mediterranean Region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933C6E2-E81C-1A2D-0E41-A162F5129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Hot, dry summers, mild, wet winters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Only found in 5 places on Earth</a:t>
            </a:r>
          </a:p>
          <a:p>
            <a:pPr lvl="1"/>
            <a:r>
              <a:rPr lang="en-US" altLang="en-US" sz="2400" b="1">
                <a:solidFill>
                  <a:srgbClr val="663300"/>
                </a:solidFill>
              </a:rPr>
              <a:t>California, Northern Baja, California</a:t>
            </a:r>
          </a:p>
          <a:p>
            <a:pPr lvl="1"/>
            <a:r>
              <a:rPr lang="en-US" altLang="en-US" sz="2400" b="1">
                <a:solidFill>
                  <a:srgbClr val="663300"/>
                </a:solidFill>
              </a:rPr>
              <a:t>Basin of the Mediterranean Sea</a:t>
            </a:r>
          </a:p>
          <a:p>
            <a:pPr lvl="1"/>
            <a:r>
              <a:rPr lang="en-US" altLang="en-US" sz="2400" b="1">
                <a:solidFill>
                  <a:srgbClr val="663300"/>
                </a:solidFill>
              </a:rPr>
              <a:t>Southwestern Australia</a:t>
            </a:r>
          </a:p>
          <a:p>
            <a:pPr lvl="1"/>
            <a:r>
              <a:rPr lang="en-US" altLang="en-US" sz="2400" b="1">
                <a:solidFill>
                  <a:srgbClr val="663300"/>
                </a:solidFill>
              </a:rPr>
              <a:t>Western cape of South Africa</a:t>
            </a:r>
          </a:p>
          <a:p>
            <a:pPr lvl="1"/>
            <a:r>
              <a:rPr lang="en-US" altLang="en-US" sz="2400" b="1">
                <a:solidFill>
                  <a:srgbClr val="663300"/>
                </a:solidFill>
              </a:rPr>
              <a:t>Central Cost of Chile</a:t>
            </a:r>
          </a:p>
        </p:txBody>
      </p:sp>
      <p:pic>
        <p:nvPicPr>
          <p:cNvPr id="46085" name="Picture 5" descr="California Coast">
            <a:extLst>
              <a:ext uri="{FF2B5EF4-FFF2-40B4-BE49-F238E27FC236}">
                <a16:creationId xmlns:a16="http://schemas.microsoft.com/office/drawing/2014/main" id="{18809168-7224-97BF-C212-46C2ADC4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754563"/>
            <a:ext cx="3476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225E1FA-7882-C5CC-9032-155091F59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</a:rPr>
              <a:t>Rain</a:t>
            </a:r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forest</a:t>
            </a:r>
            <a:r>
              <a:rPr lang="en-US" altLang="en-US"/>
              <a:t>	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BA3B12C-B91D-BE0F-5DA9-7927F39C6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North America contains the largest continuous area of costal temperate rainforest in the world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Oregon to Alaska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350 species of animals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25 tree species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55 inches of rainfall p/y</a:t>
            </a: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DA5E54D5-5061-24D4-47A9-F5A3472C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184525"/>
            <a:ext cx="22383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487E7E6-E643-DE15-FDF3-E43987C62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8000"/>
                </a:solidFill>
              </a:rPr>
              <a:t>Grassland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A5ED663-7FB4-9932-C7BA-CB1339BDD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2-35 inches of rainfall p/y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Summer temperatures 100°F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Winter temperatures 0°F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A644E2D6-7B3E-95EE-5E15-9ECF1E12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813050"/>
            <a:ext cx="18002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8989566E-70D0-72C6-D825-7E8E0152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209925"/>
            <a:ext cx="2763837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B86F115-36B2-5A4A-9FBA-E0D81D50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Tundra	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E5ECC75-8AFD-1F37-8CDF-BA4395AFF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55° to 70° North 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Tundra means barren land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Ground is permanetly frozen 10” to 3 ft.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Average temperature -18°F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Summer the sun never sets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Worlds’ coldest/driest biome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1FB5407F-76AD-D559-9BD2-8166683E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297363"/>
            <a:ext cx="31527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374EA17-318C-488C-87CB-F33FF1CF6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7338" y="414338"/>
            <a:ext cx="6316662" cy="615950"/>
          </a:xfrm>
        </p:spPr>
        <p:txBody>
          <a:bodyPr/>
          <a:lstStyle/>
          <a:p>
            <a:r>
              <a:rPr lang="en-US" altLang="en-US">
                <a:solidFill>
                  <a:srgbClr val="663300"/>
                </a:solidFill>
              </a:rPr>
              <a:t>Desert 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F40F8CB-E253-1903-DC81-266E417D8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2850" y="1020763"/>
            <a:ext cx="6661150" cy="5122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663300"/>
                </a:solidFill>
              </a:rPr>
              <a:t>There four specific regions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>
                <a:solidFill>
                  <a:srgbClr val="663300"/>
                </a:solidFill>
              </a:rPr>
              <a:t>Sonoran Desert found in California, Arizona and Mexico.  Low elevation which makes it HOT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>
                <a:solidFill>
                  <a:srgbClr val="663300"/>
                </a:solidFill>
              </a:rPr>
              <a:t>Mojave Desert – the smallest, but where Death Valley can reach 134°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>
                <a:solidFill>
                  <a:srgbClr val="663300"/>
                </a:solidFill>
              </a:rPr>
              <a:t>Joshua Tree►</a:t>
            </a:r>
          </a:p>
          <a:p>
            <a:pPr lvl="1">
              <a:lnSpc>
                <a:spcPct val="80000"/>
              </a:lnSpc>
            </a:pPr>
            <a:endParaRPr lang="en-US" altLang="en-US" sz="2400" b="1">
              <a:solidFill>
                <a:srgbClr val="66330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2400" b="1">
              <a:solidFill>
                <a:srgbClr val="66330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2400" b="1">
              <a:solidFill>
                <a:srgbClr val="66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400" b="1">
                <a:solidFill>
                  <a:srgbClr val="663300"/>
                </a:solidFill>
              </a:rPr>
              <a:t>Chihuahuan Desert – found in Mexico, it gets 8-12 inches of rain per year.       			                    Century Plant►</a:t>
            </a:r>
          </a:p>
          <a:p>
            <a:pPr lvl="1">
              <a:lnSpc>
                <a:spcPct val="80000"/>
              </a:lnSpc>
            </a:pPr>
            <a:endParaRPr lang="en-US" altLang="en-US" sz="2400" b="1">
              <a:solidFill>
                <a:srgbClr val="66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400" b="1">
                <a:solidFill>
                  <a:srgbClr val="663300"/>
                </a:solidFill>
              </a:rPr>
              <a:t>Great Basin – Nevada with Mountain ranges over 10,000 feet, 4- 11 inches of snow a year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8BDEFA89-4694-490F-57C7-908EC207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63575"/>
            <a:ext cx="21050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>
            <a:extLst>
              <a:ext uri="{FF2B5EF4-FFF2-40B4-BE49-F238E27FC236}">
                <a16:creationId xmlns:a16="http://schemas.microsoft.com/office/drawing/2014/main" id="{AB8745C9-FA79-2909-FD54-D2CA583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1369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>
            <a:extLst>
              <a:ext uri="{FF2B5EF4-FFF2-40B4-BE49-F238E27FC236}">
                <a16:creationId xmlns:a16="http://schemas.microsoft.com/office/drawing/2014/main" id="{987BAE13-005B-146A-AD7A-1F92A9B1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791075"/>
            <a:ext cx="658813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FCF8CA67-2B8E-288B-3717-02F104B1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This powerpoint was kindly donated to </a:t>
            </a:r>
            <a:r>
              <a:rPr lang="en-GB" altLang="en-US" sz="2400">
                <a:hlinkClick r:id="rId3"/>
              </a:rPr>
              <a:t>www.worldofteaching.com</a:t>
            </a:r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r>
              <a:rPr lang="en-GB" altLang="en-US" sz="2400">
                <a:hlinkClick r:id="rId3"/>
              </a:rPr>
              <a:t>http://www.worldofteaching.com</a:t>
            </a:r>
            <a:r>
              <a:rPr lang="en-GB" altLang="en-US" sz="2400"/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F02BAE1-8851-A8EA-3C14-E535E0D31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1550" y="309563"/>
            <a:ext cx="6316663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Satellite View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0342FEF-9904-24DF-C672-C92F40764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851BCEC5-A7BA-4D7F-D519-457C5BD5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558925"/>
            <a:ext cx="4460875" cy="44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CDE6DE3-03F5-B21B-65BE-FE05736D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Longitude / Latitude</a:t>
            </a:r>
          </a:p>
        </p:txBody>
      </p:sp>
      <p:pic>
        <p:nvPicPr>
          <p:cNvPr id="33796" name="Picture 4" descr="world image">
            <a:extLst>
              <a:ext uri="{FF2B5EF4-FFF2-40B4-BE49-F238E27FC236}">
                <a16:creationId xmlns:a16="http://schemas.microsoft.com/office/drawing/2014/main" id="{7853E173-7685-F5BB-D1AA-1CB7A85D7E8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5213" y="1816100"/>
            <a:ext cx="5819775" cy="264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BE2DB0-F1E2-25DE-B237-39D2F7BB8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7338" y="274638"/>
            <a:ext cx="6316662" cy="1143000"/>
          </a:xfrm>
        </p:spPr>
        <p:txBody>
          <a:bodyPr/>
          <a:lstStyle/>
          <a:p>
            <a:r>
              <a:rPr lang="en-US" altLang="en-US" sz="4800">
                <a:solidFill>
                  <a:srgbClr val="663300"/>
                </a:solidFill>
                <a:latin typeface="Times New Roman" panose="02020603050405020304" pitchFamily="18" charset="0"/>
              </a:rPr>
              <a:t>Unique features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AD970B-AA54-D7E7-C664-CC9A8DFB3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b="1">
                <a:solidFill>
                  <a:srgbClr val="663300"/>
                </a:solidFill>
              </a:rPr>
              <a:t>Highest peak is Denali, Alaska</a:t>
            </a:r>
          </a:p>
          <a:p>
            <a:pPr marL="457200" indent="-457200"/>
            <a:endParaRPr lang="en-US" altLang="en-US" b="1">
              <a:solidFill>
                <a:srgbClr val="663300"/>
              </a:solidFill>
            </a:endParaRPr>
          </a:p>
          <a:p>
            <a:pPr marL="457200" indent="-457200"/>
            <a:endParaRPr lang="en-US" altLang="en-US" b="1">
              <a:solidFill>
                <a:srgbClr val="663300"/>
              </a:solidFill>
            </a:endParaRPr>
          </a:p>
          <a:p>
            <a:pPr marL="457200" indent="-457200"/>
            <a:endParaRPr lang="en-US" altLang="en-US" b="1">
              <a:solidFill>
                <a:srgbClr val="663300"/>
              </a:solidFill>
            </a:endParaRPr>
          </a:p>
          <a:p>
            <a:pPr marL="457200" indent="-457200"/>
            <a:endParaRPr lang="en-US" altLang="en-US" b="1">
              <a:solidFill>
                <a:srgbClr val="663300"/>
              </a:solidFill>
            </a:endParaRPr>
          </a:p>
          <a:p>
            <a:pPr marL="457200" indent="-457200"/>
            <a:endParaRPr lang="en-US" altLang="en-US" b="1">
              <a:solidFill>
                <a:srgbClr val="663300"/>
              </a:solidFill>
            </a:endParaRPr>
          </a:p>
          <a:p>
            <a:pPr marL="457200" indent="-457200"/>
            <a:r>
              <a:rPr lang="en-US" altLang="en-US" b="1">
                <a:solidFill>
                  <a:srgbClr val="663300"/>
                </a:solidFill>
              </a:rPr>
              <a:t>Rugby, North Dakota </a:t>
            </a:r>
          </a:p>
          <a:p>
            <a:pPr marL="457200" indent="-457200">
              <a:buFontTx/>
              <a:buNone/>
            </a:pPr>
            <a:r>
              <a:rPr lang="en-US" altLang="en-US" b="1">
                <a:solidFill>
                  <a:srgbClr val="663300"/>
                </a:solidFill>
              </a:rPr>
              <a:t>     center point of </a:t>
            </a:r>
          </a:p>
          <a:p>
            <a:pPr marL="457200" indent="-457200">
              <a:buFontTx/>
              <a:buNone/>
            </a:pPr>
            <a:r>
              <a:rPr lang="en-US" altLang="en-US" b="1">
                <a:solidFill>
                  <a:srgbClr val="663300"/>
                </a:solidFill>
              </a:rPr>
              <a:t>     North America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A0B5A74F-4D23-44A3-B0A5-164E6453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2103438"/>
            <a:ext cx="2608262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7FDF7C2E-0EF9-DFB3-2805-17C7E8AC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141788"/>
            <a:ext cx="1468438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326A343-08AE-0102-BD35-95322A375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North America’s Size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6669222-753E-C9C7-E0D8-2C852B641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b="1">
                <a:solidFill>
                  <a:srgbClr val="663300"/>
                </a:solidFill>
              </a:rPr>
              <a:t>4.8% of the earth’s surface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3</a:t>
            </a:r>
            <a:r>
              <a:rPr lang="en-US" altLang="en-US" b="1" baseline="30000">
                <a:solidFill>
                  <a:srgbClr val="663300"/>
                </a:solidFill>
              </a:rPr>
              <a:t>rd</a:t>
            </a:r>
            <a:r>
              <a:rPr lang="en-US" altLang="en-US" b="1">
                <a:solidFill>
                  <a:srgbClr val="663300"/>
                </a:solidFill>
              </a:rPr>
              <a:t> largest continent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4</a:t>
            </a:r>
            <a:r>
              <a:rPr lang="en-US" altLang="en-US" b="1" baseline="30000">
                <a:solidFill>
                  <a:srgbClr val="663300"/>
                </a:solidFill>
              </a:rPr>
              <a:t>th</a:t>
            </a:r>
            <a:r>
              <a:rPr lang="en-US" altLang="en-US" b="1">
                <a:solidFill>
                  <a:srgbClr val="663300"/>
                </a:solidFill>
              </a:rPr>
              <a:t> largest in population</a:t>
            </a:r>
          </a:p>
          <a:p>
            <a:endParaRPr lang="en-US" altLang="en-US" b="1">
              <a:solidFill>
                <a:srgbClr val="663300"/>
              </a:solidFill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4CCEA69F-00A8-E5B2-80F5-35F402F4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531938"/>
            <a:ext cx="48291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80058B6-C155-56D2-D627-450F51202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7338" y="274638"/>
            <a:ext cx="6316662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Bodies of water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1D83E8-4898-D228-6006-7D6FE520D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100" y="1531938"/>
            <a:ext cx="79502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3300"/>
                </a:solidFill>
              </a:rPr>
              <a:t>Columbia River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00CC"/>
                </a:solidFill>
              </a:rPr>
              <a:t>Colorado River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9900CC"/>
                </a:solidFill>
              </a:rPr>
              <a:t>Rio Grande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8000"/>
                </a:solidFill>
              </a:rPr>
              <a:t>Missouri River - longest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9900"/>
                </a:solidFill>
              </a:rPr>
              <a:t>Mississippi River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Ohio River</a:t>
            </a:r>
          </a:p>
          <a:p>
            <a:pPr>
              <a:lnSpc>
                <a:spcPct val="90000"/>
              </a:lnSpc>
            </a:pPr>
            <a:endParaRPr lang="en-US" altLang="en-US" b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663300"/>
                </a:solidFill>
              </a:rPr>
              <a:t>                             </a:t>
            </a:r>
            <a:r>
              <a:rPr lang="en-US" altLang="en-US" b="1">
                <a:solidFill>
                  <a:srgbClr val="663300"/>
                </a:solidFill>
              </a:rPr>
              <a:t>Missouri/Mississippi River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663300"/>
                </a:solidFill>
              </a:rPr>
              <a:t>                             3,879 miles long</a:t>
            </a:r>
          </a:p>
          <a:p>
            <a:pPr>
              <a:lnSpc>
                <a:spcPct val="90000"/>
              </a:lnSpc>
            </a:pPr>
            <a:endParaRPr lang="en-US" altLang="en-US" b="1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>
              <a:solidFill>
                <a:srgbClr val="9900CC"/>
              </a:solidFill>
            </a:endParaRP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5835348B-78DB-4550-BEE5-41761EA1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757363"/>
            <a:ext cx="41338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9460944-2A23-4267-39E9-0F5F94DC7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Climate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CEA6FBA-2D25-8932-7A82-743EE36A3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FA640D6F-1E84-0969-4899-0A0F1895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784350"/>
            <a:ext cx="6519862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90ED6F7-EC61-0646-F4E7-E4BDF4F0C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663300"/>
                </a:solidFill>
                <a:latin typeface="Times New Roman" panose="02020603050405020304" pitchFamily="18" charset="0"/>
              </a:rPr>
              <a:t>Coniferous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8000"/>
                </a:solidFill>
                <a:latin typeface="Times New Roman" panose="02020603050405020304" pitchFamily="18" charset="0"/>
              </a:rPr>
              <a:t>Forests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963CF9A-5E93-45DF-224A-D1690B29F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Upper area of North America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Pines, fir and spruce trees, produce cones which contains the seeds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Tall mountains have supported tree growth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Cold and stormy in the winter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Lightening storms in the summer</a:t>
            </a:r>
          </a:p>
          <a:p>
            <a:endParaRPr lang="en-US" altLang="en-US" b="1">
              <a:solidFill>
                <a:srgbClr val="663300"/>
              </a:solidFill>
            </a:endParaRP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4F8DBED8-CF19-F41F-F2E6-77309E09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92638"/>
            <a:ext cx="3076575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7A097BC-3C69-0602-1115-EDB50A818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Deciduous</a:t>
            </a:r>
            <a:r>
              <a:rPr lang="en-US" altLang="en-US" sz="48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Forest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012F0AE-1457-C0C9-DD56-9611D831B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663300"/>
                </a:solidFill>
              </a:rPr>
              <a:t>They are found 0 - 50° degrees north latitude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Former glaciers from New England to Indiana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Moderate climate, 4 seasons and they get 2 - 4 feet of rain per year</a:t>
            </a:r>
          </a:p>
          <a:p>
            <a:r>
              <a:rPr lang="en-US" altLang="en-US" b="1">
                <a:solidFill>
                  <a:srgbClr val="663300"/>
                </a:solidFill>
              </a:rPr>
              <a:t>Trees are oaks, maples, beeches, hickories and ashes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00D634EE-BB8D-6840-CE49-91314C58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476750"/>
            <a:ext cx="20923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3479_slide">
  <a:themeElements>
    <a:clrScheme name="ind_3479_slide 1">
      <a:dk1>
        <a:srgbClr val="000000"/>
      </a:dk1>
      <a:lt1>
        <a:srgbClr val="F7FBDE"/>
      </a:lt1>
      <a:dk2>
        <a:srgbClr val="000000"/>
      </a:dk2>
      <a:lt2>
        <a:srgbClr val="B2B2B2"/>
      </a:lt2>
      <a:accent1>
        <a:srgbClr val="EFF9A4"/>
      </a:accent1>
      <a:accent2>
        <a:srgbClr val="BDDB1E"/>
      </a:accent2>
      <a:accent3>
        <a:srgbClr val="FAFDEC"/>
      </a:accent3>
      <a:accent4>
        <a:srgbClr val="000000"/>
      </a:accent4>
      <a:accent5>
        <a:srgbClr val="F6FBCF"/>
      </a:accent5>
      <a:accent6>
        <a:srgbClr val="ABC61A"/>
      </a:accent6>
      <a:hlink>
        <a:srgbClr val="68760F"/>
      </a:hlink>
      <a:folHlink>
        <a:srgbClr val="4C550C"/>
      </a:folHlink>
    </a:clrScheme>
    <a:fontScheme name="ind_3479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d_3479_slide 1">
        <a:dk1>
          <a:srgbClr val="000000"/>
        </a:dk1>
        <a:lt1>
          <a:srgbClr val="F7FBDE"/>
        </a:lt1>
        <a:dk2>
          <a:srgbClr val="000000"/>
        </a:dk2>
        <a:lt2>
          <a:srgbClr val="B2B2B2"/>
        </a:lt2>
        <a:accent1>
          <a:srgbClr val="EFF9A4"/>
        </a:accent1>
        <a:accent2>
          <a:srgbClr val="BDDB1E"/>
        </a:accent2>
        <a:accent3>
          <a:srgbClr val="FAFDEC"/>
        </a:accent3>
        <a:accent4>
          <a:srgbClr val="000000"/>
        </a:accent4>
        <a:accent5>
          <a:srgbClr val="F6FBCF"/>
        </a:accent5>
        <a:accent6>
          <a:srgbClr val="ABC61A"/>
        </a:accent6>
        <a:hlink>
          <a:srgbClr val="68760F"/>
        </a:hlink>
        <a:folHlink>
          <a:srgbClr val="4C55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2">
        <a:dk1>
          <a:srgbClr val="000000"/>
        </a:dk1>
        <a:lt1>
          <a:srgbClr val="F7FBDE"/>
        </a:lt1>
        <a:dk2>
          <a:srgbClr val="000000"/>
        </a:dk2>
        <a:lt2>
          <a:srgbClr val="B2B2B2"/>
        </a:lt2>
        <a:accent1>
          <a:srgbClr val="D8F50F"/>
        </a:accent1>
        <a:accent2>
          <a:srgbClr val="F4CB0F"/>
        </a:accent2>
        <a:accent3>
          <a:srgbClr val="FAFDEC"/>
        </a:accent3>
        <a:accent4>
          <a:srgbClr val="000000"/>
        </a:accent4>
        <a:accent5>
          <a:srgbClr val="E9F9AA"/>
        </a:accent5>
        <a:accent6>
          <a:srgbClr val="DDB80C"/>
        </a:accent6>
        <a:hlink>
          <a:srgbClr val="5E7500"/>
        </a:hlink>
        <a:folHlink>
          <a:srgbClr val="806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3">
        <a:dk1>
          <a:srgbClr val="000000"/>
        </a:dk1>
        <a:lt1>
          <a:srgbClr val="F7FBDE"/>
        </a:lt1>
        <a:dk2>
          <a:srgbClr val="000000"/>
        </a:dk2>
        <a:lt2>
          <a:srgbClr val="B2B2B2"/>
        </a:lt2>
        <a:accent1>
          <a:srgbClr val="D4F410"/>
        </a:accent1>
        <a:accent2>
          <a:srgbClr val="BF7AFF"/>
        </a:accent2>
        <a:accent3>
          <a:srgbClr val="FAFDEC"/>
        </a:accent3>
        <a:accent4>
          <a:srgbClr val="000000"/>
        </a:accent4>
        <a:accent5>
          <a:srgbClr val="E6F8AA"/>
        </a:accent5>
        <a:accent6>
          <a:srgbClr val="AD6EE7"/>
        </a:accent6>
        <a:hlink>
          <a:srgbClr val="75001D"/>
        </a:hlink>
        <a:folHlink>
          <a:srgbClr val="3D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4">
        <a:dk1>
          <a:srgbClr val="000000"/>
        </a:dk1>
        <a:lt1>
          <a:srgbClr val="F7FBDE"/>
        </a:lt1>
        <a:dk2>
          <a:srgbClr val="000000"/>
        </a:dk2>
        <a:lt2>
          <a:srgbClr val="B2B2B2"/>
        </a:lt2>
        <a:accent1>
          <a:srgbClr val="FF8605"/>
        </a:accent1>
        <a:accent2>
          <a:srgbClr val="0589FF"/>
        </a:accent2>
        <a:accent3>
          <a:srgbClr val="FAFDEC"/>
        </a:accent3>
        <a:accent4>
          <a:srgbClr val="000000"/>
        </a:accent4>
        <a:accent5>
          <a:srgbClr val="FFC3AA"/>
        </a:accent5>
        <a:accent6>
          <a:srgbClr val="047CE7"/>
        </a:accent6>
        <a:hlink>
          <a:srgbClr val="5C7000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F9A4"/>
        </a:accent1>
        <a:accent2>
          <a:srgbClr val="BDDB1E"/>
        </a:accent2>
        <a:accent3>
          <a:srgbClr val="FFFFFF"/>
        </a:accent3>
        <a:accent4>
          <a:srgbClr val="000000"/>
        </a:accent4>
        <a:accent5>
          <a:srgbClr val="F6FBCF"/>
        </a:accent5>
        <a:accent6>
          <a:srgbClr val="ABC61A"/>
        </a:accent6>
        <a:hlink>
          <a:srgbClr val="68760F"/>
        </a:hlink>
        <a:folHlink>
          <a:srgbClr val="4C55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8F50F"/>
        </a:accent1>
        <a:accent2>
          <a:srgbClr val="F4CB0F"/>
        </a:accent2>
        <a:accent3>
          <a:srgbClr val="FFFFFF"/>
        </a:accent3>
        <a:accent4>
          <a:srgbClr val="000000"/>
        </a:accent4>
        <a:accent5>
          <a:srgbClr val="E9F9AA"/>
        </a:accent5>
        <a:accent6>
          <a:srgbClr val="DDB80C"/>
        </a:accent6>
        <a:hlink>
          <a:srgbClr val="5E7500"/>
        </a:hlink>
        <a:folHlink>
          <a:srgbClr val="806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4F410"/>
        </a:accent1>
        <a:accent2>
          <a:srgbClr val="BF7AFF"/>
        </a:accent2>
        <a:accent3>
          <a:srgbClr val="FFFFFF"/>
        </a:accent3>
        <a:accent4>
          <a:srgbClr val="000000"/>
        </a:accent4>
        <a:accent5>
          <a:srgbClr val="E6F8AA"/>
        </a:accent5>
        <a:accent6>
          <a:srgbClr val="AD6EE7"/>
        </a:accent6>
        <a:hlink>
          <a:srgbClr val="75001D"/>
        </a:hlink>
        <a:folHlink>
          <a:srgbClr val="3D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9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605"/>
        </a:accent1>
        <a:accent2>
          <a:srgbClr val="0589FF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047CE7"/>
        </a:accent6>
        <a:hlink>
          <a:srgbClr val="5C7000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ind_3479_slide</Template>
  <TotalTime>116</TotalTime>
  <Words>438</Words>
  <Application>Microsoft Office PowerPoint</Application>
  <PresentationFormat>On-screen Show (4:3)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ind_3479_slide</vt:lpstr>
      <vt:lpstr>North America The Continent Series  </vt:lpstr>
      <vt:lpstr>Satellite View</vt:lpstr>
      <vt:lpstr>Longitude / Latitude</vt:lpstr>
      <vt:lpstr>Unique features</vt:lpstr>
      <vt:lpstr>North America’s Size</vt:lpstr>
      <vt:lpstr>Bodies of water</vt:lpstr>
      <vt:lpstr>Climate</vt:lpstr>
      <vt:lpstr>Coniferous Forests</vt:lpstr>
      <vt:lpstr>Deciduous Forest</vt:lpstr>
      <vt:lpstr>Mediterranean Region</vt:lpstr>
      <vt:lpstr>Rainforest </vt:lpstr>
      <vt:lpstr>Grassland</vt:lpstr>
      <vt:lpstr>Tundra </vt:lpstr>
      <vt:lpstr>Desert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 the continent</dc:title>
  <dc:creator>Rob</dc:creator>
  <cp:keywords>North America the continent</cp:keywords>
  <cp:lastModifiedBy>Nayan GRIFFITHS</cp:lastModifiedBy>
  <cp:revision>5</cp:revision>
  <dcterms:created xsi:type="dcterms:W3CDTF">2008-10-19T15:37:29Z</dcterms:created>
  <dcterms:modified xsi:type="dcterms:W3CDTF">2023-06-05T15:59:26Z</dcterms:modified>
</cp:coreProperties>
</file>